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88" r:id="rId5"/>
    <p:sldId id="287" r:id="rId6"/>
    <p:sldId id="289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5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6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8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6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2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2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0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8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06/04/2024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handbooks/1573448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keting.wharton.upenn.edu/people/faculty.cfm?id=342#cr" TargetMode="External"/><Relationship Id="rId5" Type="http://schemas.openxmlformats.org/officeDocument/2006/relationships/hyperlink" Target="http://www.elsevier.com/wps/find/bookseriesdescription.cws_home/BS_HE/description" TargetMode="External"/><Relationship Id="rId4" Type="http://schemas.openxmlformats.org/officeDocument/2006/relationships/hyperlink" Target="http://www.sciencedirect.com/science?_ob=PublicationURL&amp;_tockey=#TOC#24610#1989#999979999#565227#FLP#&amp;_cdi=24610&amp;_pubType=HS&amp;view=c&amp;_auth=y&amp;_acct=C000050221&amp;_version=1&amp;_urlVersion=0&amp;_userid=10&amp;md5=d6bb770217a7e64597c64d50a815aa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8105" y="1247427"/>
            <a:ext cx="5067607" cy="228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</a:t>
            </a:r>
          </a:p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2023/2024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160519" y="3907365"/>
            <a:ext cx="3218689" cy="501789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6 - 05/04/2024</a:t>
            </a: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160519" y="5327674"/>
            <a:ext cx="2157985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</a:p>
        </p:txBody>
      </p:sp>
      <p:sp>
        <p:nvSpPr>
          <p:cNvPr id="3" name="Rectângulo 3"/>
          <p:cNvSpPr/>
          <p:nvPr/>
        </p:nvSpPr>
        <p:spPr>
          <a:xfrm>
            <a:off x="368608" y="127635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Acordos, práticas concertadas e decisões de associações de empresas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Justificação de acordos, práticas concertadas e decisões de associações de empresas – </a:t>
            </a:r>
            <a:r>
              <a:rPr kumimoji="0" lang="pt-P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10.º</a:t>
            </a:r>
          </a:p>
        </p:txBody>
      </p:sp>
      <p:sp>
        <p:nvSpPr>
          <p:cNvPr id="4" name="Rectângulo 4"/>
          <p:cNvSpPr/>
          <p:nvPr/>
        </p:nvSpPr>
        <p:spPr>
          <a:xfrm>
            <a:off x="368608" y="1772816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— Podem ser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 os acordos entre 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práticas concertadas entre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decisões de associações de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referidas no artigo anterior que contribuam para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melhorar a produção ou a distribuição de bens ou serviços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para promover o desenvolvimento técnico ou económico desde que, cumulativamente: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Reservem aos utilizadores desses bens ou serviços uma parte equitativa do benefício daí resultante;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Não imponham às empresas em causa quaisquer restrições que não sejam indispensáveis para atingir esses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 Não dêem a essas empresas a possibilidade de eliminar a concorrência numa parte substancial do mercado dos bens ou serviços em causa.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— Compete às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associações de empresas que invoquem o benefício da justificação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fazer a prova do preenchimento das condições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previstas no número anterior.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— São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os acordos entre empresas, as práticas concertadas entre empresas e as decisões de associações de empresas proibidos pelo artigo anterior que, embora não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afetando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comércio entre os Estados membros, preencham os restantes requisitos de aplicação de um regulamento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adotado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nos termos do disposto no n.º 3 do artigo 101.º do Tratado sobre o Funcionamento da União Europeia.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— A Autoridade da Concorrência pode retirar o benefício referido no número anterior se verificar que, 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determinado caso, uma prática abrangida produz efeitos incompatíveis com o disposto no n.º 1.</a:t>
            </a:r>
          </a:p>
        </p:txBody>
      </p:sp>
    </p:spTree>
    <p:extLst>
      <p:ext uri="{BB962C8B-B14F-4D97-AF65-F5344CB8AC3E}">
        <p14:creationId xmlns:p14="http://schemas.microsoft.com/office/powerpoint/2010/main" val="312743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TÍTULO VII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COMUNS RELATIVAS À CONCORRÊNCIA, À FISCALIDADE E 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APROXIMAÇÃO DAS LEGISLAÇÕES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CAPÍTULO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DE CONCORRÊNCIA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SECÇÃO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APLICÁVEIS ÀS EMPRESAS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Artigo 101. 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(ex-artigo 81. o TCE)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As disposições no n. o 1 podem, todavia, ser declaradas inaplicáveis: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acordo, ou categoria de acordos, entre empresas,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decisão, ou categoria de decisões, de associações de empresas, e C 326/88 PT Jornal Oficial da União Europeia 26.10.2012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prática concertada, ou categoria de práticas concertadas,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contribuam para melhorar a produção ou a distribuição dos produtos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 para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promover o progresso técnico ou económico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contanto que aos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utilizadores se reserve uma parte equitativa do lucro daí resultante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 que: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imponham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às empresas em causa quaisquer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sejam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indispensáveis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 consecução desses </a:t>
            </a:r>
            <a:r>
              <a:rPr kumimoji="0" lang="pt-PT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Nem dêem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essas empresas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possibilidade de eliminar a concorrência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relativamente a uma parte substancial dos produtos em causa.</a:t>
            </a:r>
          </a:p>
        </p:txBody>
      </p:sp>
    </p:spTree>
    <p:extLst>
      <p:ext uri="{BB962C8B-B14F-4D97-AF65-F5344CB8AC3E}">
        <p14:creationId xmlns:p14="http://schemas.microsoft.com/office/powerpoint/2010/main" val="150234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6460" y="49728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96120"/>
              </p:ext>
            </p:extLst>
          </p:nvPr>
        </p:nvGraphicFramePr>
        <p:xfrm>
          <a:off x="568428" y="1001341"/>
          <a:ext cx="7632848" cy="4818250"/>
        </p:xfrm>
        <a:graphic>
          <a:graphicData uri="http://schemas.openxmlformats.org/drawingml/2006/table">
            <a:tbl>
              <a:tblPr firstRow="1" firstCol="1" bandRow="1"/>
              <a:tblGrid>
                <a:gridCol w="50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3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3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5542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NEGATIVO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POSSIVELMENTE POSITIVO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4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CONCERTAÇÕES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CONTRIBUI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RESERVA PARA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7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SENSÍVEIS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AFETAÇÃO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COMÉRCIO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ENTRE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MEMBROS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MELHORAR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 PRODUÇÃO,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PROMOVE 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DESENVOLVIMENTO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TÉCNICO 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ECONÓMICO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OS UTILIZADORES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EQUITATIVA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BENEFÍCIOS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EXISTENTES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SÃO INDISPENSÁVEIS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OBJETIVOS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ALEGADOS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POSSIBILIDADE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 SE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ELIMINAR 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SUBSTANCIAL 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MERCADO COMUM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ângulo 10"/>
          <p:cNvSpPr/>
          <p:nvPr/>
        </p:nvSpPr>
        <p:spPr>
          <a:xfrm>
            <a:off x="568428" y="5939696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Rodrigues, Eduardo Lopes, O Acto Único Europeu e a Política de Concorrência, pp. 395 (1990) </a:t>
            </a:r>
          </a:p>
        </p:txBody>
      </p:sp>
    </p:spTree>
    <p:extLst>
      <p:ext uri="{BB962C8B-B14F-4D97-AF65-F5344CB8AC3E}">
        <p14:creationId xmlns:p14="http://schemas.microsoft.com/office/powerpoint/2010/main" val="114884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8912" y="548680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Caso Prático para o balanço económico positivo – Autoeuropa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Ver ACÓRDÃO DO TRIBUNAL DE PRIMEIRA INSTÂNCIA (Segunda Secção), 15 de Julho de 1994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No processo T-17/93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4 testes para verificação do  101.º TFUE e do artigo 10.º da lei 19/2012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progressos científicos e económicos? – considerou-se que a produção de um monovolume com as características daquele que estava previsto ser produzido na fabrica da Autoeuropa  contribuiria para o desenvolvimento tecnológico do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redistribuição dos benefícios? – a riqueza criada, em especial com a entrada de divisas, permitiria maior capacidade para importar bens de primeira necessidade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restrições são necessárias? – as empresas envolvidas: Ford e Volkswagen, provaram que se não se unissem não poderiam dar continuidade ao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projeto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restrições há concorrência? – Antes do inicio da produção deste monovolume havia 3 empresas a produzir veículos deste segmento e com a autorização de união passaram a existir 4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38318"/>
            <a:ext cx="503376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Sim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" y="328498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" y="436510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5157192"/>
            <a:ext cx="560387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413575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680" y="568112"/>
            <a:ext cx="84695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Bibliografia: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(2008) </a:t>
            </a:r>
            <a:r>
              <a:rPr kumimoji="0" lang="pt-PT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 Públicas de Promoção da Concorrência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Lisboa,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(2010) Instituições e Políticas de Regulação, Lisboa,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(2022) Concorrência: a caminho da sexta geração,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Baldwin, R. e Martin C. (1999),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Understanding Regulation, Theory, Strategy and Practice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Grã-Bretanha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Oxford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Joskow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Paul l e Nancy L. Rose (1989).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effects of economic regulation,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Handbook of industrial organization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Volume 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Elsevier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Mitnick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B. M. (1980)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Political Economy of Regulation: Creating, Designing and Removing Regulatory Forms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Columbia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Motta, M. (2004),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Competition Policy Theory and Practice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Cambridge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 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Vitorino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A. (2011)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Efficiency Gains from Removing Entry and Price Controls: Evidence from a Change in Regulation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Preliminary &amp; Incomplete report,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http://marketing.wharton.upenn.edu/people/faculty.cfm?id=342#cr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Feintuck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(2004)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Public Interest in Regulation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Oxford University Press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Politics of Regulation, Institutions and Regulatory Reforms for the Age of Governance (2004),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Editado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Jordana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e Levi-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Faur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D., The CRC Series on Competition, Regulation and Development, Cheltenham,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Northampton,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Unidos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Eduard Elgar Ed..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 de Concorrência da Comunidade Europeia, XXIX Relatório sobre a Política de Concorrência Comissão Europeia (2000), Direcção-Geral da Concorrência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759608" y="1740333"/>
            <a:ext cx="753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Continuação do estudo de acordo de empresas – os carteis  </a:t>
            </a:r>
          </a:p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Balanço económico positivo </a:t>
            </a: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7064" y="47140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7024" y="84073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Acordo entre empresas com vista a obterem um controlo mais eficaz do mercado onde operam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2248" y="1623535"/>
            <a:ext cx="215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Formas de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ação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ângulo 5"/>
          <p:cNvSpPr/>
          <p:nvPr/>
        </p:nvSpPr>
        <p:spPr>
          <a:xfrm>
            <a:off x="795604" y="2062355"/>
            <a:ext cx="381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Definição conjunta de preços de venda</a:t>
            </a:r>
          </a:p>
        </p:txBody>
      </p:sp>
      <p:sp>
        <p:nvSpPr>
          <p:cNvPr id="9" name="Rectângulo 6"/>
          <p:cNvSpPr/>
          <p:nvPr/>
        </p:nvSpPr>
        <p:spPr>
          <a:xfrm>
            <a:off x="813725" y="2415623"/>
            <a:ext cx="214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de vendas</a:t>
            </a:r>
          </a:p>
        </p:txBody>
      </p:sp>
      <p:sp>
        <p:nvSpPr>
          <p:cNvPr id="10" name="Rectângulo 7"/>
          <p:cNvSpPr/>
          <p:nvPr/>
        </p:nvSpPr>
        <p:spPr>
          <a:xfrm>
            <a:off x="817780" y="2814086"/>
            <a:ext cx="415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na capacidade de produção</a:t>
            </a:r>
          </a:p>
        </p:txBody>
      </p:sp>
      <p:sp>
        <p:nvSpPr>
          <p:cNvPr id="11" name="Rectângulo 8"/>
          <p:cNvSpPr/>
          <p:nvPr/>
        </p:nvSpPr>
        <p:spPr>
          <a:xfrm>
            <a:off x="799072" y="3198419"/>
            <a:ext cx="216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mercados</a:t>
            </a:r>
          </a:p>
        </p:txBody>
      </p:sp>
      <p:sp>
        <p:nvSpPr>
          <p:cNvPr id="12" name="Rectângulo 9"/>
          <p:cNvSpPr/>
          <p:nvPr/>
        </p:nvSpPr>
        <p:spPr>
          <a:xfrm>
            <a:off x="799072" y="3567751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consumidores</a:t>
            </a:r>
          </a:p>
        </p:txBody>
      </p:sp>
      <p:sp>
        <p:nvSpPr>
          <p:cNvPr id="13" name="Rectângulo 10"/>
          <p:cNvSpPr/>
          <p:nvPr/>
        </p:nvSpPr>
        <p:spPr>
          <a:xfrm>
            <a:off x="808650" y="3927791"/>
            <a:ext cx="7047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Conluio nas condições comerciais para a venda de produtos ou serviços.</a:t>
            </a:r>
          </a:p>
        </p:txBody>
      </p:sp>
      <p:sp>
        <p:nvSpPr>
          <p:cNvPr id="14" name="Rectângulo 11"/>
          <p:cNvSpPr/>
          <p:nvPr/>
        </p:nvSpPr>
        <p:spPr>
          <a:xfrm>
            <a:off x="295016" y="4415004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conluio entre empresas traduz-se numa prática de coordenação de decisões ou comportamentos que tenham por objeto ou como efeito impedir, falsear ou restringir de forma sensível a concorrência, levando as empresas, nomeadamente, a prescindirem da sua autonomia na determinação de preços, condições de venda e seleção de mercados, com o objetivo de alcançarem ganhos superiores aos que seriam obtidos em condições de livre concorrência.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Complementa, esta prática, uma decisão quanto à repartição posterior dos ganhos, direta ou indireta, entre as empresas concertadas.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http://www.concorrencia.pt/vPT/Praticas_Proibidas/O_programa_de_clemencia/Tipos_de_carteis/Paginas/O-que-sao-carteis.aspx</a:t>
            </a:r>
          </a:p>
        </p:txBody>
      </p:sp>
    </p:spTree>
    <p:extLst>
      <p:ext uri="{BB962C8B-B14F-4D97-AF65-F5344CB8AC3E}">
        <p14:creationId xmlns:p14="http://schemas.microsoft.com/office/powerpoint/2010/main" val="39927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116481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Check-list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a promoção da concorrência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93584" y="1628800"/>
            <a:ext cx="8110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propostas: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número anormalmente reduzido de empresas entrega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propostas apresentam o mesmo aspeto, são impressas no mesmo tipo de papel, têm capítulos ou partes iguais, utilizam os mesmos formulários, ou apresentam a mesma data de impressão de documentos;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Existem os mesmos erros ou omissões em, pelo menos, duas propostas apresentadas pelos diferentes concorrentes;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empresas apresentam uma proposta conjunta, mesmo quando, pelo menos, uma delas o poderia ter feito individualmente;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(ou seu representante) entrega a sua proposta individualmente e ao mesmo tempo, em representação de outrem, entrega uma proposta de um outro concorrente;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 com escritórios em diferentes localidades remetem propostas com origem na mesma estação de correios, através da mesma delegação de uma empresa de transportes e entregas, quando existia outra delegação mais próxima da sua sede;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que não levantou o caderno de encargos entregou uma proposta; 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Apenas um pequeno número de concorrentes, em relação aos que apresentaram propostas, presenciou a abertura das propostas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05624" y="4092168"/>
            <a:ext cx="809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o preço das propostas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Verifica uma diferença inexplicável, ou muito significativa, entre a proposta com o preço mais baixo e as demais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Uma empresa apresenta um preço mais alto e muito próximo das restantes concorrentes, quando anteriormente e para trabalhos similares tinha apresentado propostas com preços mais baixos;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apresentados pela generalidade das empresas descem significativamente, em comparação com </a:t>
            </a:r>
            <a:r>
              <a:rPr kumimoji="0" lang="pt-PT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projectos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similares, sempre que um novo concorrente, ou um concorrente pouco frequente, submete uma proposta;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vencedoras, para trabalhos equivalentes, permanecem estáveis por um longo período de tempo;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concorrentes locais entregam propostas, para trabalhos equivalentes, com preços mais altos do que propõem em outras regiões mais distantes.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discutir/acordar os preços a apresentar.</a:t>
            </a:r>
          </a:p>
        </p:txBody>
      </p:sp>
    </p:spTree>
    <p:extLst>
      <p:ext uri="{BB962C8B-B14F-4D97-AF65-F5344CB8AC3E}">
        <p14:creationId xmlns:p14="http://schemas.microsoft.com/office/powerpoint/2010/main" val="20807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4"/>
          <p:cNvSpPr/>
          <p:nvPr/>
        </p:nvSpPr>
        <p:spPr>
          <a:xfrm>
            <a:off x="683568" y="1164814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estimativas de custos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dos diversos concorrentes são substancialmente mais elevados do que a estimativa de custos realizada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Vários concorrentes subcontratam as mesmas empresas de consultoria no apoio à elaboração de propostas para os concursos públicos, nomeadamente na projeção de determinados tipos de custo;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Após a abertura das propostas verificam-se indícios que alguns concorrentes não realizaram um apuramento cuidadoso dos custos;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Durante o decorrer do concurso público, desde o seu lançamento até adjudicação do projeto, um concorrente evidenciar conhecer informações de custos das concorrentes (ou outras) não divulgadas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 ou acordar os custos relativos ao projeto em concurso.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Aspectos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relacionados com as relações entre os proponentes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mesma empresa tem sempre, ou durante um longo período, entregue a proposta mais baixa em vários concursos públicos lançados na mesma região (localidade), perdendo frequentemente concursos promovidos em regiões (localidades) próximas;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 evidente uma rotatividade nos vencedores nos concursos públicos, que não se justifique por razões económicas e/ou técnicas;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concorrente vencedor vier a subcontratar outros concorrentes (ou seus subcontratados) que apresentaram preços mais elevados para os trabalhos a subcontratar ou para o total da obra pública;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conhecem, à partida, qual a proposta que está em melhores condições de ser a vencedora do concurso público, indiciando uma repartição do mercado e a existência de um sistema de compensações.</a:t>
            </a:r>
          </a:p>
        </p:txBody>
      </p:sp>
    </p:spTree>
    <p:extLst>
      <p:ext uri="{BB962C8B-B14F-4D97-AF65-F5344CB8AC3E}">
        <p14:creationId xmlns:p14="http://schemas.microsoft.com/office/powerpoint/2010/main" val="28378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719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do Guia de Combate ao Conluio - AdC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A991D3-8F3E-FC8E-0422-643252A0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132" y="1419726"/>
            <a:ext cx="3558814" cy="45800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566DB3-5A7B-61F6-34FD-35C93C3CB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57" y="2449469"/>
            <a:ext cx="4432969" cy="234087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3DE7E6-03A2-A4D4-851E-36971522C638}"/>
              </a:ext>
            </a:extLst>
          </p:cNvPr>
          <p:cNvSpPr txBox="1"/>
          <p:nvPr/>
        </p:nvSpPr>
        <p:spPr>
          <a:xfrm>
            <a:off x="414381" y="5277853"/>
            <a:ext cx="3732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https://www.concorrencia.pt/sites/default/files/Guia%20do%20Combate%20ao%20Conluio.pdf</a:t>
            </a:r>
          </a:p>
        </p:txBody>
      </p:sp>
    </p:spTree>
    <p:extLst>
      <p:ext uri="{BB962C8B-B14F-4D97-AF65-F5344CB8AC3E}">
        <p14:creationId xmlns:p14="http://schemas.microsoft.com/office/powerpoint/2010/main" val="216659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intervenção pública pode afetar o ambiente concorrencial de um mercado, tipicamente, em quatro grandes dimensões: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013176"/>
            <a:ext cx="8431499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162" y="559939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Conceda direitos exclusivos a uma única empresa de bens ou de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licenciamento, permissão ou autorização como requisito de acesso à atividade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certos tipos de empresas prestarem um bem ou serviço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os custos de entrada ou de saída do mercado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Crie uma barreira geográfica que impeça as empresas de fornecer bens, serviços, mão-de obra ou capital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as empresas definirem os preços de bens ou serviços  Limite a liberdade das empresas na realização de publicidade e marketing de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Fixe padrões de qualidade que beneficiem apenas algumas empresas ou fixe padrões de qualidade que excedam o nível que seria escolhido por consumidores bem informados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 custo de produção de algumas empresas, particularmente dando um tratamento diferente às empresas estabelecidas no mercado (incumbentes) do tratamento dado às novas entrantes</a:t>
            </a:r>
          </a:p>
        </p:txBody>
      </p:sp>
    </p:spTree>
    <p:extLst>
      <p:ext uri="{BB962C8B-B14F-4D97-AF65-F5344CB8AC3E}">
        <p14:creationId xmlns:p14="http://schemas.microsoft.com/office/powerpoint/2010/main" val="28936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041" y="508181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autorregulação ou de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corregulação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Exija ou encoraje a publicação de informação sobre quantidades de produção, preços, vendas ou custos das empresas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Isente a atividade de um determinado setor ou de um grupo de empresas da aplicação do regime jurídico da concorrência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os consumidores escolherem a empresa à qual adquirir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Reduza a mobilidade dos consumidores entre empresas de bens ou serviços, através do aumento dos custos explícitos ou implícitos de mudança de fornecedor (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switching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costs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)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Altere substancialmente a informação necessária para que os consumidores possam adquirir bens e serviços de uma forma eficaz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4037" y="534170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Linhas de orientação sobre a avaliação de impacto concorrencial de políticas públicas, Autoridade da Concorrência, julho 2018, disponível em https://www.concorrencia.pt/sites/default/files/2021-07/Linhas%20de%20Orientac%CC%A7a%CC%83o%20Avaliac%CC%A7a%CC%83o%20Impacto%20Concorrencial%20de%20Poli%CC%81ticas%20Pu%CC%81blicas%20.pdf</a:t>
            </a:r>
          </a:p>
        </p:txBody>
      </p:sp>
    </p:spTree>
    <p:extLst>
      <p:ext uri="{BB962C8B-B14F-4D97-AF65-F5344CB8AC3E}">
        <p14:creationId xmlns:p14="http://schemas.microsoft.com/office/powerpoint/2010/main" val="1291187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2548</Words>
  <Application>Microsoft Office PowerPoint</Application>
  <PresentationFormat>Apresentação no Ecrã (4:3)</PresentationFormat>
  <Paragraphs>232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26</cp:revision>
  <dcterms:created xsi:type="dcterms:W3CDTF">2023-01-18T11:25:04Z</dcterms:created>
  <dcterms:modified xsi:type="dcterms:W3CDTF">2024-04-06T07:45:10Z</dcterms:modified>
</cp:coreProperties>
</file>